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7" r:id="rId3"/>
    <p:sldId id="281" r:id="rId4"/>
    <p:sldId id="28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навыки сформированы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навыки формируются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hape val="cylinder"/>
        <c:axId val="70245376"/>
        <c:axId val="70326528"/>
        <c:axId val="0"/>
      </c:bar3DChart>
      <c:catAx>
        <c:axId val="70245376"/>
        <c:scaling>
          <c:orientation val="minMax"/>
        </c:scaling>
        <c:axPos val="b"/>
        <c:numFmt formatCode="General" sourceLinked="1"/>
        <c:tickLblPos val="nextTo"/>
        <c:crossAx val="70326528"/>
        <c:crosses val="autoZero"/>
        <c:auto val="1"/>
        <c:lblAlgn val="ctr"/>
        <c:lblOffset val="100"/>
      </c:catAx>
      <c:valAx>
        <c:axId val="70326528"/>
        <c:scaling>
          <c:orientation val="minMax"/>
        </c:scaling>
        <c:axPos val="l"/>
        <c:majorGridlines/>
        <c:numFmt formatCode="General" sourceLinked="1"/>
        <c:tickLblPos val="nextTo"/>
        <c:crossAx val="702453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364E-992C-43B7-BD2E-652F5066A0CA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D7888-98AE-4094-A6DE-DD688B92E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38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43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61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7761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30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4928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58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68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24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285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93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472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28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17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39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C764-58A8-4E98-A674-C1D2A5BAEE9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93C2F3-2F90-4888-A1D8-7F7F15827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99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899" y="252635"/>
            <a:ext cx="8911687" cy="128089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-  детский сад № 12 г.Татарска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Районные 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чтения 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 ОУ: условия и возможности развития личности школьника»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Пропедевтика инженерного образования детей дошкольного возраста»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60123" y="4375052"/>
            <a:ext cx="5205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выполнила: </a:t>
            </a:r>
            <a:endParaRPr lang="ru-RU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err="1" smtClean="0">
                <a:latin typeface="Arial" pitchFamily="34" charset="0"/>
                <a:ea typeface="Calibri"/>
                <a:cs typeface="Arial" pitchFamily="34" charset="0"/>
              </a:rPr>
              <a:t>Ланг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Наталья Илларионовна</a:t>
            </a:r>
            <a:endParaRPr lang="ru-RU" sz="14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место работы: МКДОУ – детский сад № 12,</a:t>
            </a:r>
            <a:endParaRPr lang="ru-RU" sz="14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должность: воспитатель, </a:t>
            </a:r>
            <a:endParaRPr lang="ru-RU" sz="14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первой квалификационной категории,</a:t>
            </a:r>
            <a:endParaRPr lang="ru-RU" sz="14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педагогический стаж: 6 лет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6316394"/>
            <a:ext cx="18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2021г.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1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Освещение педагогического опыта: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5993" t="29384" r="23890" b="21095"/>
          <a:stretch/>
        </p:blipFill>
        <p:spPr bwMode="auto">
          <a:xfrm>
            <a:off x="661182" y="1684570"/>
            <a:ext cx="5805170" cy="4420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6809" t="29418" r="37146" b="9464"/>
          <a:stretch/>
        </p:blipFill>
        <p:spPr bwMode="auto">
          <a:xfrm>
            <a:off x="6942573" y="1616181"/>
            <a:ext cx="4719544" cy="458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1735" y="909893"/>
            <a:ext cx="933157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поняла, что ….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удивило, что…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планирую (не планирую) использовать данную технологию в своей работе, например,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4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112" y="230214"/>
            <a:ext cx="8911687" cy="76859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Глоссарий.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322363"/>
            <a:ext cx="8915400" cy="4588859"/>
          </a:xfrm>
        </p:spPr>
        <p:txBody>
          <a:bodyPr/>
          <a:lstStyle/>
          <a:p>
            <a:pPr algn="just"/>
            <a:r>
              <a:rPr lang="ru-RU" sz="2000" b="1" i="1" u="sng" dirty="0" smtClean="0">
                <a:solidFill>
                  <a:srgbClr val="FF0000"/>
                </a:solidFill>
              </a:rPr>
              <a:t>Инженерное мышление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– это вид познавательной деятельности, направленной на исследование, создание  и эксплуатацию новой высокопроизводительной и надежной техники, прогрессивной технологии, автоматизации и механизации производства, повышение качества продукции</a:t>
            </a:r>
            <a:r>
              <a:rPr lang="ru-RU" sz="2000" b="1" i="1" dirty="0" smtClean="0"/>
              <a:t>.</a:t>
            </a:r>
          </a:p>
          <a:p>
            <a:pPr algn="just">
              <a:buNone/>
            </a:pPr>
            <a:endParaRPr lang="ru-RU" sz="2000" b="1" dirty="0" smtClean="0"/>
          </a:p>
          <a:p>
            <a:pPr algn="just"/>
            <a:r>
              <a:rPr lang="ru-RU" sz="2000" b="1" i="1" u="sng" dirty="0" smtClean="0">
                <a:solidFill>
                  <a:srgbClr val="FF0000"/>
                </a:solidFill>
              </a:rPr>
              <a:t>Инженерная деятельность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– это процесс, в ходе которого: происходит подготовка ребенка к будущей трудовой деятельности; развиваются самостоятельность, активность, пространственное воображение, творческое мышление, критичность (умение оценивать конструктивные особенности устройств); формируется интерес к изобретательству и т.д.</a:t>
            </a:r>
            <a:endParaRPr lang="ru-RU" sz="2000" b="1" dirty="0" smtClean="0"/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869" y="244282"/>
            <a:ext cx="9200270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sz="2200" b="1" dirty="0" smtClean="0"/>
              <a:t>создание благоприятных условий для формирования первоначальных технических навыков, развития предпосылок инженерного мышления детей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5070" y="2241006"/>
            <a:ext cx="9591406" cy="4307505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400" dirty="0" smtClean="0"/>
              <a:t>формировать умения и навыки конструирования дошкольников, способствовать приобретению первого опыта решения конструкторских задач через использование технологии «</a:t>
            </a:r>
            <a:r>
              <a:rPr lang="en-US" sz="2400" dirty="0" err="1" smtClean="0"/>
              <a:t>Cuboro</a:t>
            </a:r>
            <a:r>
              <a:rPr lang="ru-RU" sz="2400" dirty="0" smtClean="0"/>
              <a:t>», развивать базовые коммуникативные навыки, навыки эффективного мышления, управления собой, своей и коллективной деятельностью;</a:t>
            </a:r>
          </a:p>
          <a:p>
            <a:pPr lvl="0" algn="just"/>
            <a:r>
              <a:rPr lang="ru-RU" sz="2400" dirty="0" smtClean="0"/>
              <a:t>создать развивающую предметно – пространственную среду, способствующую реализации деятельности по пропедевтике инженерного образования дошкольников;</a:t>
            </a:r>
          </a:p>
          <a:p>
            <a:pPr lvl="0" algn="just"/>
            <a:r>
              <a:rPr lang="ru-RU" sz="2400" dirty="0" smtClean="0"/>
              <a:t>повышать интерес родителей к техническому конструированию через организацию активных форм работы, включать их в социальное партнерство.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24931" y="1690910"/>
            <a:ext cx="920027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7304" y="311289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Если ребенок в детстве не научился творить, то и в жизни он будет только подражать и копировать.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Л.Н.Толстой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3275" y="2470484"/>
            <a:ext cx="8915400" cy="377762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Основная цель конструирования по ФГОС ДО:</a:t>
            </a:r>
          </a:p>
          <a:p>
            <a:pPr algn="just"/>
            <a:r>
              <a:rPr lang="ru-RU" sz="2400" dirty="0" smtClean="0"/>
              <a:t>развитие интереса к конструктивной деятельности;</a:t>
            </a:r>
          </a:p>
          <a:p>
            <a:pPr algn="just"/>
            <a:r>
              <a:rPr lang="ru-RU" sz="2400" dirty="0" smtClean="0"/>
              <a:t>знакомство с различными видами конструкторов;</a:t>
            </a:r>
          </a:p>
          <a:p>
            <a:pPr algn="just"/>
            <a:r>
              <a:rPr lang="ru-RU" sz="2400" dirty="0" smtClean="0"/>
              <a:t>воспитание умения работать коллективно, объединять свои поделки в соответствии с общим замыслом.</a:t>
            </a:r>
          </a:p>
          <a:p>
            <a:pPr algn="just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6168" y="1663214"/>
            <a:ext cx="3992732" cy="576262"/>
          </a:xfrm>
        </p:spPr>
        <p:txBody>
          <a:bodyPr/>
          <a:lstStyle/>
          <a:p>
            <a:r>
              <a:rPr lang="ru-RU" b="1" dirty="0" smtClean="0"/>
              <a:t>Координатная сетка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88258" y="1589648"/>
            <a:ext cx="5641145" cy="576262"/>
          </a:xfrm>
        </p:spPr>
        <p:txBody>
          <a:bodyPr/>
          <a:lstStyle/>
          <a:p>
            <a:r>
              <a:rPr lang="ru-RU" b="1" dirty="0" smtClean="0"/>
              <a:t>П</a:t>
            </a:r>
            <a:r>
              <a:rPr lang="ru-RU" b="1" dirty="0" smtClean="0"/>
              <a:t>остройка </a:t>
            </a:r>
            <a:r>
              <a:rPr lang="ru-RU" b="1" dirty="0" smtClean="0"/>
              <a:t>конструкции по схеме </a:t>
            </a:r>
            <a:endParaRPr lang="ru-RU" b="1" dirty="0"/>
          </a:p>
        </p:txBody>
      </p:sp>
      <p:pic>
        <p:nvPicPr>
          <p:cNvPr id="27650" name="Picture 2" descr="C:\Users\46545456\Desktop\img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561515" y="2479187"/>
            <a:ext cx="2945439" cy="4181170"/>
          </a:xfrm>
          <a:prstGeom prst="rect">
            <a:avLst/>
          </a:prstGeom>
          <a:noFill/>
        </p:spPr>
      </p:pic>
      <p:pic>
        <p:nvPicPr>
          <p:cNvPr id="10" name="Содержимое 9" descr="https://shop.r10s.jp/andchild/cabinet/cuboro/basis_3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96668" y="2532280"/>
            <a:ext cx="1740230" cy="389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dtkrupskoy.ru/images/distan_tex/kuboro/_%D1%84%D0%B8%D0%B3%D1%83%D1%80%D0%B0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18886" y="2574387"/>
            <a:ext cx="4740177" cy="395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753773" y="407963"/>
            <a:ext cx="975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FF0000"/>
                </a:solidFill>
              </a:rPr>
              <a:t>«</a:t>
            </a:r>
            <a:r>
              <a:rPr lang="ru-RU" b="1" i="1" u="sng" dirty="0" err="1" smtClean="0">
                <a:solidFill>
                  <a:srgbClr val="FF0000"/>
                </a:solidFill>
              </a:rPr>
              <a:t>Cuboro</a:t>
            </a:r>
            <a:r>
              <a:rPr lang="ru-RU" b="1" i="1" u="sng" dirty="0" smtClean="0">
                <a:solidFill>
                  <a:srgbClr val="FF0000"/>
                </a:solidFill>
              </a:rPr>
              <a:t>»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- </a:t>
            </a:r>
            <a:r>
              <a:rPr lang="ru-RU" b="1" i="1" dirty="0" smtClean="0"/>
              <a:t>деревянный конструктор равных возможностей. Набор одинаковых по размеру (5 на 5 на 5 см) кубических элементов, из которых строится дорожка-лабиринт для шарика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27274" y="624110"/>
            <a:ext cx="9577337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Организация образовательного процесса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9700" name="Picture 4" descr="C:\Users\46545456\AppData\Local\Temp\Rar$DIa0.977\IMG-20201208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503" y="2475914"/>
            <a:ext cx="5401993" cy="4051495"/>
          </a:xfrm>
          <a:prstGeom prst="rect">
            <a:avLst/>
          </a:prstGeom>
          <a:noFill/>
        </p:spPr>
      </p:pic>
      <p:pic>
        <p:nvPicPr>
          <p:cNvPr id="29702" name="Picture 6" descr="C:\Users\46545456\Downloads\Т.В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94742" y="1267534"/>
            <a:ext cx="3031004" cy="4204798"/>
          </a:xfrm>
          <a:prstGeom prst="rect">
            <a:avLst/>
          </a:prstGeom>
          <a:noFill/>
        </p:spPr>
      </p:pic>
      <p:pic>
        <p:nvPicPr>
          <p:cNvPr id="29698" name="Picture 2" descr="C:\Users\46545456\Desktop\КУБОРО\фото куборо 2020\IMG-20201008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5768" y="1941339"/>
            <a:ext cx="3492306" cy="465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518" y="19694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>Направления деятельности по развитию инженерного мышления дошкольников: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78195" y="1303606"/>
            <a:ext cx="8915400" cy="4717366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u="sng" dirty="0" smtClean="0">
                <a:solidFill>
                  <a:srgbClr val="FF0000"/>
                </a:solidFill>
              </a:rPr>
              <a:t>работа с воспитанниками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smtClean="0"/>
              <a:t>реализация социального проекта «</a:t>
            </a:r>
            <a:r>
              <a:rPr lang="ru-RU" sz="2000" b="1" dirty="0" err="1" smtClean="0"/>
              <a:t>Инженерики</a:t>
            </a:r>
            <a:r>
              <a:rPr lang="ru-RU" sz="2000" b="1" dirty="0" smtClean="0"/>
              <a:t>» (пропедевтика инженерного образования и развитие </a:t>
            </a:r>
            <a:r>
              <a:rPr lang="en-US" sz="2000" b="1" dirty="0" smtClean="0"/>
              <a:t>soft skills</a:t>
            </a:r>
            <a:r>
              <a:rPr lang="ru-RU" sz="2000" b="1" dirty="0" smtClean="0"/>
              <a:t> с применением конструктора «</a:t>
            </a:r>
            <a:r>
              <a:rPr lang="en-US" sz="2000" b="1" dirty="0" err="1" smtClean="0"/>
              <a:t>Cuboro</a:t>
            </a:r>
            <a:r>
              <a:rPr lang="ru-RU" sz="2000" b="1" dirty="0" smtClean="0"/>
              <a:t>»);</a:t>
            </a:r>
          </a:p>
          <a:p>
            <a:pPr lvl="0" algn="just"/>
            <a:r>
              <a:rPr lang="ru-RU" sz="2000" b="1" u="sng" dirty="0" smtClean="0">
                <a:solidFill>
                  <a:srgbClr val="FF0000"/>
                </a:solidFill>
              </a:rPr>
              <a:t>работа с родителями (законными представителями) воспитанников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детского сада: вовлечение родителей в совместную деятельность (мастер – классы, соревнования с использованием конструктора «</a:t>
            </a:r>
            <a:r>
              <a:rPr lang="en-US" sz="2000" b="1" dirty="0" err="1" smtClean="0"/>
              <a:t>Cuboro</a:t>
            </a:r>
            <a:r>
              <a:rPr lang="ru-RU" sz="2000" b="1" dirty="0" smtClean="0"/>
              <a:t>»);</a:t>
            </a:r>
          </a:p>
          <a:p>
            <a:pPr lvl="0" algn="just"/>
            <a:r>
              <a:rPr lang="ru-RU" sz="2000" b="1" u="sng" dirty="0" smtClean="0">
                <a:solidFill>
                  <a:srgbClr val="FF0000"/>
                </a:solidFill>
              </a:rPr>
              <a:t>развитие развивающей предметно – пространственной среды</a:t>
            </a:r>
            <a:r>
              <a:rPr lang="ru-RU" sz="2000" b="1" dirty="0" smtClean="0"/>
              <a:t>: организованы центры детского развития, составлены картотеки дидактических упражнений;</a:t>
            </a:r>
          </a:p>
          <a:p>
            <a:pPr lvl="0" algn="just"/>
            <a:r>
              <a:rPr lang="ru-RU" sz="2000" b="1" u="sng" dirty="0" smtClean="0">
                <a:solidFill>
                  <a:srgbClr val="FF0000"/>
                </a:solidFill>
              </a:rPr>
              <a:t>взаимодействие с социальными партнерами</a:t>
            </a:r>
            <a:r>
              <a:rPr lang="ru-RU" sz="2000" b="1" dirty="0" smtClean="0"/>
              <a:t>: детские сады №1, №2, №5, №10 – города Татарска – в рамках реализации проекта «</a:t>
            </a:r>
            <a:r>
              <a:rPr lang="ru-RU" sz="2000" b="1" dirty="0" err="1" smtClean="0"/>
              <a:t>Инженерики</a:t>
            </a:r>
            <a:r>
              <a:rPr lang="ru-RU" sz="2000" b="1" dirty="0" smtClean="0"/>
              <a:t>» (пропедевтика инженерного образования и развитие </a:t>
            </a:r>
            <a:r>
              <a:rPr lang="en-US" sz="2000" b="1" dirty="0" smtClean="0"/>
              <a:t>soft skills</a:t>
            </a:r>
            <a:r>
              <a:rPr lang="ru-RU" sz="2000" b="1" dirty="0" smtClean="0"/>
              <a:t> с применением конструктора «</a:t>
            </a:r>
            <a:r>
              <a:rPr lang="en-US" sz="2000" b="1" dirty="0" err="1" smtClean="0"/>
              <a:t>Cuboro</a:t>
            </a:r>
            <a:r>
              <a:rPr lang="ru-RU" sz="2000" b="1" dirty="0" smtClean="0"/>
              <a:t>»), поддержанного Фондом президентских грантов;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повышение профессионального </a:t>
            </a:r>
            <a:r>
              <a:rPr lang="ru-RU" sz="2000" b="1" u="sng" dirty="0" smtClean="0">
                <a:solidFill>
                  <a:srgbClr val="FF0000"/>
                </a:solidFill>
              </a:rPr>
              <a:t>мастерства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993" y="34275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Результаты практических навыков конструирования дошкольников: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Транслирование педагогического опыта.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2702" y="1578806"/>
            <a:ext cx="5328388" cy="576262"/>
          </a:xfrm>
        </p:spPr>
        <p:txBody>
          <a:bodyPr/>
          <a:lstStyle/>
          <a:p>
            <a:pPr algn="just"/>
            <a:r>
              <a:rPr lang="ru-RU" sz="1800" b="1" dirty="0" smtClean="0"/>
              <a:t>Районный мастер-класс </a:t>
            </a:r>
            <a:r>
              <a:rPr lang="ru-RU" sz="1800" b="1" dirty="0" smtClean="0"/>
              <a:t>«Практические подходы по использованию конструктора «</a:t>
            </a:r>
            <a:r>
              <a:rPr lang="en-US" sz="1800" b="1" dirty="0" err="1" smtClean="0"/>
              <a:t>Cuboro</a:t>
            </a:r>
            <a:r>
              <a:rPr lang="ru-RU" sz="1800" b="1" dirty="0" smtClean="0"/>
              <a:t>» </a:t>
            </a:r>
            <a:endParaRPr lang="ru-RU" sz="1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281546" y="1561510"/>
            <a:ext cx="4394639" cy="576262"/>
          </a:xfrm>
        </p:spPr>
        <p:txBody>
          <a:bodyPr/>
          <a:lstStyle/>
          <a:p>
            <a:r>
              <a:rPr lang="ru-RU" sz="1800" b="1" dirty="0" smtClean="0"/>
              <a:t>«Малая золотая медаль» конкурса «Золотая медаль Сибирской ярмарки» </a:t>
            </a:r>
            <a:r>
              <a:rPr lang="ru-RU" sz="1800" b="1" dirty="0" smtClean="0"/>
              <a:t>, 2021г.</a:t>
            </a:r>
            <a:endParaRPr lang="ru-RU" sz="1800" b="1" dirty="0"/>
          </a:p>
        </p:txBody>
      </p:sp>
      <p:pic>
        <p:nvPicPr>
          <p:cNvPr id="28674" name="Picture 2" descr="C:\Users\46545456\Downloads\районный мастер - класс по Cuboro 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172" y="2302678"/>
            <a:ext cx="5182809" cy="3887107"/>
          </a:xfrm>
          <a:prstGeom prst="rect">
            <a:avLst/>
          </a:prstGeom>
          <a:noFill/>
        </p:spPr>
      </p:pic>
      <p:pic>
        <p:nvPicPr>
          <p:cNvPr id="28675" name="Picture 3" descr="C:\Users\46545456\Desktop\170203361_287678209541954_8413206707555218880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1423" y="2102121"/>
            <a:ext cx="3284893" cy="4516728"/>
          </a:xfrm>
          <a:prstGeom prst="rect">
            <a:avLst/>
          </a:prstGeom>
          <a:noFill/>
        </p:spPr>
      </p:pic>
      <p:pic>
        <p:nvPicPr>
          <p:cNvPr id="28676" name="Picture 4" descr="C:\Users\46545456\Desktop\170761584_287678296208612_1850335186879714149_n.jpg"/>
          <p:cNvPicPr>
            <a:picLocks noChangeAspect="1" noChangeArrowheads="1"/>
          </p:cNvPicPr>
          <p:nvPr/>
        </p:nvPicPr>
        <p:blipFill>
          <a:blip r:embed="rId4" cstate="print"/>
          <a:srcRect l="-1170" t="16402" b="21229"/>
          <a:stretch>
            <a:fillRect/>
          </a:stretch>
        </p:blipFill>
        <p:spPr bwMode="auto">
          <a:xfrm>
            <a:off x="9702019" y="3431622"/>
            <a:ext cx="2489981" cy="342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476</TotalTime>
  <Words>502</Words>
  <Application>Microsoft Office PowerPoint</Application>
  <PresentationFormat>Произвольный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муниципальное казенное дошкольное образовательное учреждение -  детский сад № 12 г.Татарска  Районные педагогические чтения  «Образовательная среда ОУ: условия и возможности развития личности школьника»  «Пропедевтика инженерного образования детей дошкольного возраста» </vt:lpstr>
      <vt:lpstr>Глоссарий.</vt:lpstr>
      <vt:lpstr>Цель: создание благоприятных условий для формирования первоначальных технических навыков, развития предпосылок инженерного мышления детей дошкольного возраста. </vt:lpstr>
      <vt:lpstr>Если ребенок в детстве не научился творить, то и в жизни он будет только подражать и копировать. Л.Н.Толстой</vt:lpstr>
      <vt:lpstr>Слайд 5</vt:lpstr>
      <vt:lpstr>Организация образовательного процесса</vt:lpstr>
      <vt:lpstr>Направления деятельности по развитию инженерного мышления дошкольников: </vt:lpstr>
      <vt:lpstr>Результаты практических навыков конструирования дошкольников:</vt:lpstr>
      <vt:lpstr>Транслирование педагогического опыта.</vt:lpstr>
      <vt:lpstr>Освещение педагогического опыта:</vt:lpstr>
      <vt:lpstr>Слайд 11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Августовский педсовет 2020 – 2021уч.год</dc:title>
  <dc:creator>1</dc:creator>
  <cp:lastModifiedBy>46545456</cp:lastModifiedBy>
  <cp:revision>40</cp:revision>
  <dcterms:created xsi:type="dcterms:W3CDTF">2020-08-18T16:57:10Z</dcterms:created>
  <dcterms:modified xsi:type="dcterms:W3CDTF">2021-04-28T04:25:28Z</dcterms:modified>
</cp:coreProperties>
</file>